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5" r:id="rId7"/>
    <p:sldId id="266" r:id="rId8"/>
    <p:sldId id="264" r:id="rId9"/>
    <p:sldId id="267" r:id="rId10"/>
    <p:sldId id="261" r:id="rId11"/>
    <p:sldId id="262" r:id="rId12"/>
    <p:sldId id="26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C0A39-D4DE-46AE-8C17-B799F8354A4F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9E3C4-42EA-4533-951E-090750C36C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977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C0A39-D4DE-46AE-8C17-B799F8354A4F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9E3C4-42EA-4533-951E-090750C36C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229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C0A39-D4DE-46AE-8C17-B799F8354A4F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9E3C4-42EA-4533-951E-090750C36C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748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C0A39-D4DE-46AE-8C17-B799F8354A4F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9E3C4-42EA-4533-951E-090750C36C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619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C0A39-D4DE-46AE-8C17-B799F8354A4F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9E3C4-42EA-4533-951E-090750C36C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763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C0A39-D4DE-46AE-8C17-B799F8354A4F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9E3C4-42EA-4533-951E-090750C36C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39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C0A39-D4DE-46AE-8C17-B799F8354A4F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9E3C4-42EA-4533-951E-090750C36C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432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C0A39-D4DE-46AE-8C17-B799F8354A4F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9E3C4-42EA-4533-951E-090750C36C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098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C0A39-D4DE-46AE-8C17-B799F8354A4F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9E3C4-42EA-4533-951E-090750C36C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300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C0A39-D4DE-46AE-8C17-B799F8354A4F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9E3C4-42EA-4533-951E-090750C36C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074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C0A39-D4DE-46AE-8C17-B799F8354A4F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9E3C4-42EA-4533-951E-090750C36C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392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C0A39-D4DE-46AE-8C17-B799F8354A4F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9E3C4-42EA-4533-951E-090750C36C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6091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E84AF-E684-4EF6-80CA-09D61E34F5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КОНЦЕПЦИЯ 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1D3EFF-D967-460A-BBA7-A46239237C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712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AAA16-A954-45FD-A5A6-CFD4D7A34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ТИПОЛОГИЧЕСКАЯ КОНЦЕПЦИЯ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FDFBB-476A-45F4-81D4-4A4E6801B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РЕГУЛЯРНОСТЬ ВЫХОДА</a:t>
            </a:r>
          </a:p>
          <a:p>
            <a:pPr marL="0" indent="0">
              <a:buNone/>
            </a:pPr>
            <a:r>
              <a:rPr lang="ru-RU" dirty="0"/>
              <a:t>ТИРАЖ</a:t>
            </a:r>
          </a:p>
          <a:p>
            <a:pPr marL="0" indent="0">
              <a:buNone/>
            </a:pPr>
            <a:r>
              <a:rPr lang="ru-RU" dirty="0"/>
              <a:t>ТЕРРИТОРИЯ РАСПРОСТРАНЕНИЯ</a:t>
            </a:r>
          </a:p>
          <a:p>
            <a:pPr marL="0" indent="0">
              <a:buNone/>
            </a:pPr>
            <a:r>
              <a:rPr lang="ru-RU" dirty="0"/>
              <a:t>ФОРМАТ (РАЗМЕР, КОЛИЧЕСТВО ИЗДАНИЙ)</a:t>
            </a:r>
          </a:p>
          <a:p>
            <a:pPr marL="0" indent="0">
              <a:buNone/>
            </a:pPr>
            <a:r>
              <a:rPr lang="ru-RU" dirty="0"/>
              <a:t>ТЕМАТИЧЕСКАЯ НАПРАВЛЕННОСТЬ И РАЗДЕЛЫ</a:t>
            </a:r>
          </a:p>
          <a:p>
            <a:pPr marL="0" indent="0">
              <a:buNone/>
            </a:pPr>
            <a:r>
              <a:rPr lang="ru-RU" dirty="0"/>
              <a:t>ХАРАКТЕРИСТИКА АУДИТОРИИ (МОЖНО ОТНЕСТИ В МИССИЮ!)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832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06511-5239-4C62-BCA6-C957F26AE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ГРАФИЧЕСКАЯ КОНЦЕПЦИЯ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74B6BA-9955-48E4-ADDB-27363D6241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ЛОГОТИП (ФИРМЕННЫЙ СТИЛЬ)</a:t>
            </a:r>
          </a:p>
          <a:p>
            <a:pPr marL="0" indent="0">
              <a:buNone/>
            </a:pPr>
            <a:r>
              <a:rPr lang="ru-RU" dirty="0"/>
              <a:t>СЛОГАН</a:t>
            </a:r>
          </a:p>
          <a:p>
            <a:pPr marL="0" indent="0">
              <a:buNone/>
            </a:pPr>
            <a:r>
              <a:rPr lang="ru-RU" dirty="0"/>
              <a:t>ШРИФТ</a:t>
            </a:r>
          </a:p>
          <a:p>
            <a:pPr marL="0" indent="0">
              <a:buNone/>
            </a:pPr>
            <a:r>
              <a:rPr lang="ru-RU" dirty="0"/>
              <a:t>ВЕРСТКА </a:t>
            </a:r>
          </a:p>
        </p:txBody>
      </p:sp>
    </p:spTree>
    <p:extLst>
      <p:ext uri="{BB962C8B-B14F-4D97-AF65-F5344CB8AC3E}">
        <p14:creationId xmlns:p14="http://schemas.microsoft.com/office/powerpoint/2010/main" val="187743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7A18B-7853-4481-89F3-4B872DDDC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ОРГАНИЗАЦИОННАЯ КОНЦЕПЦИЯ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FA912-62A4-4144-BAAC-8306CE1117C4}"/>
              </a:ext>
            </a:extLst>
          </p:cNvPr>
          <p:cNvSpPr>
            <a:spLocks noGrp="1"/>
          </p:cNvSpPr>
          <p:nvPr>
            <p:ph idx="1"/>
          </p:nvPr>
        </p:nvSpPr>
        <p:spPr>
          <a:xfrm rot="21600000"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Организационная структура</a:t>
            </a:r>
          </a:p>
          <a:p>
            <a:pPr marL="0" indent="0">
              <a:buNone/>
            </a:pPr>
            <a:r>
              <a:rPr lang="ru-RU" dirty="0" smtClean="0"/>
              <a:t>Должностные обязанности (профиль должности)</a:t>
            </a:r>
          </a:p>
          <a:p>
            <a:pPr marL="0" indent="0">
              <a:buNone/>
            </a:pPr>
            <a:r>
              <a:rPr lang="ru-RU" dirty="0" smtClean="0"/>
              <a:t>Условия </a:t>
            </a:r>
            <a:r>
              <a:rPr lang="ru-RU" smtClean="0"/>
              <a:t>труда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516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2DDA8-2116-47C2-8D76-C0E606AD0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КОРПОРАТИВНЫХ ИЗДАНИЙ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959BE8-19E7-4453-A259-8EEAD2D641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ВНУТРЕННИЕ (</a:t>
            </a:r>
            <a:r>
              <a:rPr lang="en-US" dirty="0"/>
              <a:t>B2P</a:t>
            </a:r>
            <a:r>
              <a:rPr lang="ru-RU" dirty="0"/>
              <a:t>)                                                          ВНЕШНИЕ </a:t>
            </a:r>
          </a:p>
          <a:p>
            <a:pPr marL="0" indent="0">
              <a:buNone/>
            </a:pPr>
            <a:r>
              <a:rPr lang="ru-RU" dirty="0"/>
              <a:t> 																													</a:t>
            </a:r>
            <a:r>
              <a:rPr lang="en-US" dirty="0"/>
              <a:t>B2B</a:t>
            </a:r>
            <a:r>
              <a:rPr lang="ru-RU" dirty="0"/>
              <a:t>	</a:t>
            </a:r>
            <a:r>
              <a:rPr lang="en-US" dirty="0"/>
              <a:t>		B2C</a:t>
            </a:r>
            <a:endParaRPr lang="en-GB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7820167" y="2224585"/>
            <a:ext cx="832514" cy="8052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9457899" y="2197290"/>
            <a:ext cx="873456" cy="9007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494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D8128-0A55-470B-B5F5-B4A2423D3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КОНЦЕПЦИЯ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2E6F16-B834-419C-B7F3-7015555FE8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Char char="-"/>
            </a:pPr>
            <a:r>
              <a:rPr lang="ru-RU" dirty="0"/>
              <a:t>СИСТЕМА ВЗГЛЯДОВ, ТО ИЛИ ИНОЕ ПОНИМАНИЕ ЯВЛЕНИЙ, ПРОЦЕССОВ </a:t>
            </a:r>
          </a:p>
          <a:p>
            <a:pPr algn="ctr">
              <a:buFontTx/>
              <a:buChar char="-"/>
            </a:pPr>
            <a:r>
              <a:rPr lang="ru-RU" dirty="0"/>
              <a:t>ЕДИНЫЙ, ОПРЕДЕЛЯЮЩИЙ ЗАМЫСЕЛ, ВЕДУЩАЯ МЫСЛЬ КАКОГО-ЛИБО ПРОИЗВЕДЕНИЯ, </a:t>
            </a:r>
            <a:r>
              <a:rPr lang="ru-RU" dirty="0" smtClean="0"/>
              <a:t>НАУЧНОГО </a:t>
            </a:r>
            <a:r>
              <a:rPr lang="ru-RU" dirty="0"/>
              <a:t>ТРУДА И Т.Д</a:t>
            </a:r>
            <a:r>
              <a:rPr lang="ru-RU" dirty="0" smtClean="0"/>
              <a:t>.</a:t>
            </a:r>
          </a:p>
          <a:p>
            <a:pPr algn="ctr">
              <a:buFontTx/>
              <a:buChar char="-"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КОНЦЕПЦИЯ ЖУРНАЛА – ЭТО СИСТЕМНОЕ ПРЕДСТАВЛЕНИЕ </a:t>
            </a:r>
            <a:r>
              <a:rPr lang="ru-RU" dirty="0" smtClean="0"/>
              <a:t>О </a:t>
            </a:r>
            <a:r>
              <a:rPr lang="ru-RU" dirty="0" smtClean="0"/>
              <a:t>ВНЕШНЕМ ВИДЕ </a:t>
            </a:r>
            <a:r>
              <a:rPr lang="ru-RU" dirty="0" smtClean="0"/>
              <a:t>ИЗДАНИЯ</a:t>
            </a:r>
            <a:r>
              <a:rPr lang="ru-RU" dirty="0" smtClean="0"/>
              <a:t>, ЕГО СОДЕРЖАТЕЛЬНОМ НАПОЛНЕНИИ, ТИПОЛОГИЧЕСКИХ ХАРАКТЕРИСТИКАХ И ЦЕННОСТНЫХ СМЫСЛАХ  (ДЛЯ ЧЕГО И КАКАЯ ЦЕЛЬ?) </a:t>
            </a:r>
          </a:p>
        </p:txBody>
      </p:sp>
    </p:spTree>
    <p:extLst>
      <p:ext uri="{BB962C8B-B14F-4D97-AF65-F5344CB8AC3E}">
        <p14:creationId xmlns:p14="http://schemas.microsoft.com/office/powerpoint/2010/main" val="3188726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AF343-C217-4FD1-A0D5-CD3B5742D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КОНЦЕПЦИЯ СМИ (по </a:t>
            </a:r>
            <a:r>
              <a:rPr lang="ru-RU" dirty="0" err="1"/>
              <a:t>Д.Георгиеву</a:t>
            </a:r>
            <a:r>
              <a:rPr lang="ru-RU" dirty="0"/>
              <a:t>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2C6A52-CCD1-4297-B45E-936C0A32E9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BE2D474-C390-44F3-A3DA-82EDFE2B30EC}"/>
              </a:ext>
            </a:extLst>
          </p:cNvPr>
          <p:cNvSpPr/>
          <p:nvPr/>
        </p:nvSpPr>
        <p:spPr>
          <a:xfrm>
            <a:off x="4128118" y="1979720"/>
            <a:ext cx="2947384" cy="1500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МИССИЯ ИЗДАНИЯ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E1E320-50E5-45BD-8755-0C79AE12EFFE}"/>
              </a:ext>
            </a:extLst>
          </p:cNvPr>
          <p:cNvSpPr/>
          <p:nvPr/>
        </p:nvSpPr>
        <p:spPr>
          <a:xfrm>
            <a:off x="4427372" y="3885893"/>
            <a:ext cx="2867486" cy="1500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ГРАФИЧЕСКАЯ КОНЦЕПЦИЯ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0ED29A8-006B-4320-841F-4D247A55470A}"/>
              </a:ext>
            </a:extLst>
          </p:cNvPr>
          <p:cNvSpPr/>
          <p:nvPr/>
        </p:nvSpPr>
        <p:spPr>
          <a:xfrm>
            <a:off x="1098618" y="3885893"/>
            <a:ext cx="2704728" cy="1500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ТИПОЛОГИЧЕСКАЯ КОНЦЕПЦИЯ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3C7F7D-87DE-4D81-8172-BBDF8CBAD670}"/>
              </a:ext>
            </a:extLst>
          </p:cNvPr>
          <p:cNvSpPr/>
          <p:nvPr/>
        </p:nvSpPr>
        <p:spPr>
          <a:xfrm>
            <a:off x="7918885" y="3885893"/>
            <a:ext cx="2704728" cy="1500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ОРГАНИЗАЦИОННАЯ КОНЦЕПЦИЯ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9850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CE1DE-DC22-4B09-930B-9481995BD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МИССИЯ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91EBC7-C6A0-47CE-8457-BD625B4C79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СМЫСЛООБРАЗУЮЩАЯ ХАРАКТЕРИСТИКА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/>
              <a:t>  МАКРОСРЕДА – МИКРОСРЕДА – ЦЕЛЬ - ЗАДАЧИ</a:t>
            </a:r>
          </a:p>
        </p:txBody>
      </p:sp>
    </p:spTree>
    <p:extLst>
      <p:ext uri="{BB962C8B-B14F-4D97-AF65-F5344CB8AC3E}">
        <p14:creationId xmlns:p14="http://schemas.microsoft.com/office/powerpoint/2010/main" val="170455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МИССИЯ-ПРЕДНАЗНАЧЕНИЕ (ЦЕЛЬ)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ОСНОВНАЯ ЦЕЛЬ ОРГАНИЗАЦИИ, СТРЕМЛЕНИЕ К ДОСТИЖЕНИЮ КОТОРОЙ НАПОЛНЯЕТ ДЕЯТЕЛЬНОСТЬ ОРГАНИЗАЦИИ ОСОБЫМ СМЫСЛОМ. </a:t>
            </a:r>
          </a:p>
          <a:p>
            <a:pPr marL="0" indent="0" algn="ctr">
              <a:buNone/>
            </a:pPr>
            <a:r>
              <a:rPr lang="ru-RU" dirty="0" smtClean="0"/>
              <a:t>МИССИЯ МОЖЕТ НОСИТЬ </a:t>
            </a:r>
          </a:p>
          <a:p>
            <a:pPr marL="0" indent="0">
              <a:buNone/>
            </a:pPr>
            <a:r>
              <a:rPr lang="ru-RU" dirty="0" smtClean="0"/>
              <a:t>КОММЕРЧЕСКИЙ ХАРАКТЕР</a:t>
            </a:r>
          </a:p>
          <a:p>
            <a:pPr marL="0" indent="0">
              <a:buNone/>
            </a:pPr>
            <a:r>
              <a:rPr lang="ru-RU" dirty="0" smtClean="0"/>
              <a:t>СОЦИАЛЬНЫЙ ХАРАКТЕР</a:t>
            </a:r>
          </a:p>
          <a:p>
            <a:pPr marL="0" indent="0">
              <a:buNone/>
            </a:pPr>
            <a:r>
              <a:rPr lang="ru-RU" dirty="0" smtClean="0"/>
              <a:t>СМЕШАННЫЙ ХАРАКТЕР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91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КЛЮЧЕВЫЕ ЭЛЕМЕНТЫ ФОРМУЛИРОВАНИЯ МИССИИ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МИССИЯ-ПРЕДНАЗНАЧЕНИЕ (ДЛЯ ЧЕГО?)</a:t>
            </a:r>
          </a:p>
          <a:p>
            <a:pPr marL="0" indent="0">
              <a:buNone/>
            </a:pPr>
            <a:r>
              <a:rPr lang="ru-RU" dirty="0" smtClean="0"/>
              <a:t>СТРАТЕГИЧЕСКОЕ ВИДЕНИЕ (КУДА ДВИЖЕМСЯ?)</a:t>
            </a:r>
          </a:p>
          <a:p>
            <a:pPr marL="0" indent="0">
              <a:buNone/>
            </a:pPr>
            <a:r>
              <a:rPr lang="ru-RU" dirty="0" smtClean="0"/>
              <a:t>ПРИНЦИПЫ ВЕДЕНИЯ БИЗНЕСА, ДЕЯТЕЛЬНОСТИ ОРГАНИЗАЦИИ (КАК?)</a:t>
            </a:r>
          </a:p>
          <a:p>
            <a:pPr marL="0" indent="0">
              <a:buNone/>
            </a:pPr>
            <a:r>
              <a:rPr lang="ru-RU" dirty="0" smtClean="0"/>
              <a:t>ЦЕННОСТНЫЕ ОРИЕНТАЦИИ КОЛЛЕКТИВА</a:t>
            </a:r>
          </a:p>
          <a:p>
            <a:pPr marL="0" indent="0">
              <a:buNone/>
            </a:pPr>
            <a:r>
              <a:rPr lang="ru-RU" dirty="0" smtClean="0"/>
              <a:t>СОЦИАЛЬНО-ПОЛИТИЧЕСКИЕ УСТАНОВКИ ОРГАНИЗАЦИИ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104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	</a:t>
            </a:r>
            <a:r>
              <a:rPr lang="ru-RU" dirty="0" smtClean="0"/>
              <a:t>	       ФОРМЫ ВЫРАЖЕНИЯ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/>
              <a:t>МИССИЯ ЖУРНАЛА</a:t>
            </a:r>
            <a:r>
              <a:rPr lang="ru-RU" dirty="0"/>
              <a:t> состоит в создании открытой площадки обмена научной информацией, результатами фундаментальных и прикладных исследований специалистов академического и экспертно-аналитического профиля, работающих в сфере изучения общественного мнения и социальных процессов, экономической и политической социологии, политологии и демографии в России и за рубежом, использующих в своей работе социологические методы и методологию, а также междисциплинарного </a:t>
            </a:r>
            <a:r>
              <a:rPr lang="ru-RU" dirty="0" smtClean="0"/>
              <a:t>общения (ЖУРНАЛ «МОНИТОРИНГ ОБЩЕСТВЕННОГО МНЕНИЯ : ЭКОНОМИЧЕСКИЕ И СОЦИАЛЬНЫЕ ПЕРЕМЕНЫ»)</a:t>
            </a:r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721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ДЕВИЗ ИЛИ СЛОГАН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Все новости, достойные печати»  </a:t>
            </a:r>
            <a:r>
              <a:rPr lang="en-US" dirty="0"/>
              <a:t>(New-York Times</a:t>
            </a:r>
            <a:r>
              <a:rPr lang="ru-RU" dirty="0"/>
              <a:t>)</a:t>
            </a:r>
          </a:p>
          <a:p>
            <a:pPr marL="0" indent="0">
              <a:buNone/>
            </a:pPr>
            <a:r>
              <a:rPr lang="ru-RU" dirty="0"/>
              <a:t>«Наша миссия – способствовать вхождению российских компаний в мировую экономику» (РБК)</a:t>
            </a:r>
          </a:p>
          <a:p>
            <a:r>
              <a:rPr lang="ru-RU" dirty="0" smtClean="0"/>
              <a:t>«Объединяя пользователей, объединяем мир» (</a:t>
            </a:r>
            <a:r>
              <a:rPr lang="en-US" dirty="0" smtClean="0"/>
              <a:t>Google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206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184</TotalTime>
  <Words>236</Words>
  <Application>Microsoft Office PowerPoint</Application>
  <PresentationFormat>Широкоэкранный</PresentationFormat>
  <Paragraphs>54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КОНЦЕПЦИЯ </vt:lpstr>
      <vt:lpstr>ВИДЫ КОРПОРАТИВНЫХ ИЗДАНИЙ</vt:lpstr>
      <vt:lpstr>КОНЦЕПЦИЯ </vt:lpstr>
      <vt:lpstr>КОНЦЕПЦИЯ СМИ (по Д.Георгиеву)</vt:lpstr>
      <vt:lpstr>МИССИЯ</vt:lpstr>
      <vt:lpstr>МИССИЯ-ПРЕДНАЗНАЧЕНИЕ (ЦЕЛЬ)</vt:lpstr>
      <vt:lpstr>КЛЮЧЕВЫЕ ЭЛЕМЕНТЫ ФОРМУЛИРОВАНИЯ МИССИИ </vt:lpstr>
      <vt:lpstr>         ФОРМЫ ВЫРАЖЕНИЯ </vt:lpstr>
      <vt:lpstr>ДЕВИЗ ИЛИ СЛОГАН  </vt:lpstr>
      <vt:lpstr>ТИПОЛОГИЧЕСКАЯ КОНЦЕПЦИЯ</vt:lpstr>
      <vt:lpstr>ГРАФИЧЕСКАЯ КОНЦЕПЦИЯ </vt:lpstr>
      <vt:lpstr>ОРГАНИЗАЦИОННАЯ КОНЦЕПЦИЯ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КОНЦЕПЦИЯ</dc:title>
  <dc:creator>Aleksey Pekshev</dc:creator>
  <cp:lastModifiedBy>Алексей</cp:lastModifiedBy>
  <cp:revision>14</cp:revision>
  <dcterms:created xsi:type="dcterms:W3CDTF">2020-04-30T07:10:03Z</dcterms:created>
  <dcterms:modified xsi:type="dcterms:W3CDTF">2020-11-24T14:37:01Z</dcterms:modified>
</cp:coreProperties>
</file>